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9" r:id="rId3"/>
    <p:sldId id="290" r:id="rId4"/>
    <p:sldId id="257" r:id="rId5"/>
    <p:sldId id="266" r:id="rId6"/>
    <p:sldId id="258" r:id="rId7"/>
    <p:sldId id="268" r:id="rId8"/>
    <p:sldId id="259" r:id="rId9"/>
    <p:sldId id="269" r:id="rId10"/>
    <p:sldId id="267" r:id="rId11"/>
    <p:sldId id="270" r:id="rId12"/>
    <p:sldId id="271" r:id="rId13"/>
    <p:sldId id="272" r:id="rId14"/>
    <p:sldId id="273" r:id="rId15"/>
    <p:sldId id="274" r:id="rId16"/>
    <p:sldId id="275" r:id="rId17"/>
    <p:sldId id="260" r:id="rId18"/>
    <p:sldId id="276" r:id="rId19"/>
    <p:sldId id="277" r:id="rId20"/>
    <p:sldId id="278" r:id="rId21"/>
    <p:sldId id="261" r:id="rId22"/>
    <p:sldId id="279" r:id="rId23"/>
    <p:sldId id="262" r:id="rId24"/>
    <p:sldId id="263" r:id="rId25"/>
    <p:sldId id="264" r:id="rId26"/>
    <p:sldId id="265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81819F9-8CAC-4A6C-8F06-0482027F97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98CC08-AEC2-4E8F-8F52-0F5C6372DB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1545E6-EB3C-4478-A661-A2CA963F129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B2E5B960-0C5D-4F77-8E9F-9F3D883D83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258E44FC-92AD-43A0-BB05-DB268C82D8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C63D3083-A56C-4199-8DE0-63C8BE9EDFE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C7CD3581-635D-438F-A64F-68404E7AE0B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AD6904C0-211C-41A2-BDB8-3B07C90BBB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B0837DA6-CAF9-4E78-A39E-6358EDE2B1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0A99DD7D-3AB3-471E-842F-8AFEA09D07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9C70B0D4-92FE-478F-86BD-93BA2C4DFCD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C9156BE6-11D4-4696-9E3F-C325BFAC819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E667226-1D20-4A9D-BBE3-AC17EA436F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F87E3B6-5202-4434-9B26-42B46774F3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AEA5E85F-F1F4-40E4-A62C-95324F6749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0A75861-F6C5-44A9-B161-B03701CBDE0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72EE642D-4F69-47C0-99BA-CE435035735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26178CE4-DA2D-46EA-AB8D-341C5AC563D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698E9F53-8381-4FA5-A510-846925D242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B13CE284-F21E-411B-BB8E-9C03B853CE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23DF4578-4703-437C-A797-2A2D0CEE5F4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F878F330-AF64-4F8F-88FD-A4A408D6D36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AC9B00BF-4FB7-42FA-BBBD-7DB54ED3F06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BD3D64CA-2AAD-4609-8DAA-3EAD4609A6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C669E05A-8550-4E91-B29E-E1912228EC9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F8C1FD53-1E8F-46CA-BC2D-FCEC4DAE07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CC97A31F-CFDE-4EA3-98F1-13FDD16702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9E1540E7-E6C3-4907-B70A-B1756836559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3" name="Freeform 11">
            <a:extLst>
              <a:ext uri="{FF2B5EF4-FFF2-40B4-BE49-F238E27FC236}">
                <a16:creationId xmlns:a16="http://schemas.microsoft.com/office/drawing/2014/main" id="{1310EFE2-B91D-47E7-B117-C2A802800A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FDAA6-678C-4926-A148-A433DD15A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062" y="1864865"/>
            <a:ext cx="8131550" cy="2262781"/>
          </a:xfrm>
        </p:spPr>
        <p:txBody>
          <a:bodyPr>
            <a:normAutofit/>
          </a:bodyPr>
          <a:lstStyle/>
          <a:p>
            <a:r>
              <a:rPr lang="en-US"/>
              <a:t>Unitarian Universalist Society of Sacramento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19F3B-7915-4A11-8C3D-8C71D68EE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3062" y="4400259"/>
            <a:ext cx="8131550" cy="8536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150</a:t>
            </a:r>
            <a:r>
              <a:rPr lang="en-US" sz="2800" baseline="30000" dirty="0"/>
              <a:t>th</a:t>
            </a:r>
            <a:r>
              <a:rPr lang="en-US" sz="2800" dirty="0"/>
              <a:t> Anniversary, 2018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Prepared by Sandra S. Navarro</a:t>
            </a:r>
          </a:p>
        </p:txBody>
      </p:sp>
    </p:spTree>
    <p:extLst>
      <p:ext uri="{BB962C8B-B14F-4D97-AF65-F5344CB8AC3E}">
        <p14:creationId xmlns:p14="http://schemas.microsoft.com/office/powerpoint/2010/main" val="111367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200000">
        <p:fade/>
      </p:transition>
    </mc:Choice>
    <mc:Fallback>
      <p:transition advClick="0" advTm="120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275B9FD0-50C4-4D95-AB5A-3E5F6EAFD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404" t="9348" r="11011" b="15546"/>
          <a:stretch/>
        </p:blipFill>
        <p:spPr>
          <a:xfrm>
            <a:off x="5101127" y="854483"/>
            <a:ext cx="6594048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B989EC-B284-4E12-B45D-6FA34736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Religious Education</a:t>
            </a:r>
          </a:p>
        </p:txBody>
      </p:sp>
      <p:sp>
        <p:nvSpPr>
          <p:cNvPr id="27" name="Content Placeholder 16"/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/>
              <a:t>First Unitarian of Sacramento</a:t>
            </a:r>
          </a:p>
          <a:p>
            <a:r>
              <a:rPr lang="en-US" dirty="0"/>
              <a:t>1415 27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  <a:p>
            <a:r>
              <a:rPr lang="en-US" dirty="0"/>
              <a:t>1950s</a:t>
            </a:r>
          </a:p>
        </p:txBody>
      </p:sp>
    </p:spTree>
    <p:extLst>
      <p:ext uri="{BB962C8B-B14F-4D97-AF65-F5344CB8AC3E}">
        <p14:creationId xmlns:p14="http://schemas.microsoft.com/office/powerpoint/2010/main" val="1728010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70" name="Rectangle 169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4543A62-A2AB-454A-878E-D3D9190D5F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4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oup of people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872D7CE3-4342-41ED-B6EA-620512E87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706" r="2" b="2"/>
          <a:stretch/>
        </p:blipFill>
        <p:spPr>
          <a:xfrm>
            <a:off x="3791411" y="220999"/>
            <a:ext cx="8231225" cy="6217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8ECF6-60FA-4B73-8868-3D2F8CDA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97031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Religious Education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1AC3E-67FD-4F79-B91E-A862B2D93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800" dirty="0"/>
              <a:t>Preschool class</a:t>
            </a:r>
          </a:p>
          <a:p>
            <a:pPr>
              <a:buFont typeface="Wingdings 3" charset="2"/>
              <a:buChar char=""/>
            </a:pPr>
            <a:r>
              <a:rPr lang="en-US" sz="2800" dirty="0"/>
              <a:t>February 1953</a:t>
            </a:r>
          </a:p>
        </p:txBody>
      </p:sp>
    </p:spTree>
    <p:extLst>
      <p:ext uri="{BB962C8B-B14F-4D97-AF65-F5344CB8AC3E}">
        <p14:creationId xmlns:p14="http://schemas.microsoft.com/office/powerpoint/2010/main" val="242228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6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7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0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1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2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3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5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0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1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2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3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4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5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6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7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8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9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3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0BC7D22A-3C31-4046-A4DD-443AA6A6D3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8D5C6AE-ED4F-4CBA-A76C-9B5FB0DB0B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41ED80F9-2570-4956-B71C-46595B604F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7C5A4893-9CCD-46F0-98BD-3FECFB7A533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0" name="Freeform 13">
              <a:extLst>
                <a:ext uri="{FF2B5EF4-FFF2-40B4-BE49-F238E27FC236}">
                  <a16:creationId xmlns:a16="http://schemas.microsoft.com/office/drawing/2014/main" id="{B589D522-7164-489B-A975-33CA327F48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4F85399-8692-43F0-85D1-67ED7CB40C9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2" name="Freeform 15">
              <a:extLst>
                <a:ext uri="{FF2B5EF4-FFF2-40B4-BE49-F238E27FC236}">
                  <a16:creationId xmlns:a16="http://schemas.microsoft.com/office/drawing/2014/main" id="{B53E62C1-3FF0-40F9-ADBB-08E0BFBC58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FF121ACB-BC0C-4DFA-B382-25B79E7849A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A58394D9-3789-4BEA-A789-FEA079072B4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5" name="Freeform 18">
              <a:extLst>
                <a:ext uri="{FF2B5EF4-FFF2-40B4-BE49-F238E27FC236}">
                  <a16:creationId xmlns:a16="http://schemas.microsoft.com/office/drawing/2014/main" id="{E1BAAD7A-4A6B-4557-BFDD-0F30D8E9AE4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6" name="Freeform 19">
              <a:extLst>
                <a:ext uri="{FF2B5EF4-FFF2-40B4-BE49-F238E27FC236}">
                  <a16:creationId xmlns:a16="http://schemas.microsoft.com/office/drawing/2014/main" id="{5B105CAF-1476-4DB5-AB48-0840BB2575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7" name="Freeform 20">
              <a:extLst>
                <a:ext uri="{FF2B5EF4-FFF2-40B4-BE49-F238E27FC236}">
                  <a16:creationId xmlns:a16="http://schemas.microsoft.com/office/drawing/2014/main" id="{7D1B070A-B475-4F8E-BCA1-FDF0346E77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8" name="Freeform 21">
              <a:extLst>
                <a:ext uri="{FF2B5EF4-FFF2-40B4-BE49-F238E27FC236}">
                  <a16:creationId xmlns:a16="http://schemas.microsoft.com/office/drawing/2014/main" id="{192B1344-7B9B-4BC9-B560-D3EC9ECDD8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9" name="Freeform 22">
              <a:extLst>
                <a:ext uri="{FF2B5EF4-FFF2-40B4-BE49-F238E27FC236}">
                  <a16:creationId xmlns:a16="http://schemas.microsoft.com/office/drawing/2014/main" id="{29C35314-956E-4521-9A13-980A05FCCB4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2A59AA7-650F-4999-9CA5-37665428972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142" name="Freeform 27">
              <a:extLst>
                <a:ext uri="{FF2B5EF4-FFF2-40B4-BE49-F238E27FC236}">
                  <a16:creationId xmlns:a16="http://schemas.microsoft.com/office/drawing/2014/main" id="{D46E80DF-1070-4942-8D8C-68B2687898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3" name="Freeform 28">
              <a:extLst>
                <a:ext uri="{FF2B5EF4-FFF2-40B4-BE49-F238E27FC236}">
                  <a16:creationId xmlns:a16="http://schemas.microsoft.com/office/drawing/2014/main" id="{4EC4F99E-13A3-4C47-B6BE-5A3F5EB21CA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4" name="Freeform 29">
              <a:extLst>
                <a:ext uri="{FF2B5EF4-FFF2-40B4-BE49-F238E27FC236}">
                  <a16:creationId xmlns:a16="http://schemas.microsoft.com/office/drawing/2014/main" id="{45E840C0-D999-43D6-B94B-C7CBCAC9E7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5" name="Freeform 30">
              <a:extLst>
                <a:ext uri="{FF2B5EF4-FFF2-40B4-BE49-F238E27FC236}">
                  <a16:creationId xmlns:a16="http://schemas.microsoft.com/office/drawing/2014/main" id="{10685953-9653-4CA1-8B8A-96E8B6CEC18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6" name="Freeform 31">
              <a:extLst>
                <a:ext uri="{FF2B5EF4-FFF2-40B4-BE49-F238E27FC236}">
                  <a16:creationId xmlns:a16="http://schemas.microsoft.com/office/drawing/2014/main" id="{09D300D0-C755-4A21-8A66-E7C43DB5BC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7" name="Freeform 32">
              <a:extLst>
                <a:ext uri="{FF2B5EF4-FFF2-40B4-BE49-F238E27FC236}">
                  <a16:creationId xmlns:a16="http://schemas.microsoft.com/office/drawing/2014/main" id="{67F70228-CC75-473D-9220-52CFBB91C72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8" name="Freeform 33">
              <a:extLst>
                <a:ext uri="{FF2B5EF4-FFF2-40B4-BE49-F238E27FC236}">
                  <a16:creationId xmlns:a16="http://schemas.microsoft.com/office/drawing/2014/main" id="{DD04006F-1DA1-4640-8CB4-F36CB441EFD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9" name="Freeform 34">
              <a:extLst>
                <a:ext uri="{FF2B5EF4-FFF2-40B4-BE49-F238E27FC236}">
                  <a16:creationId xmlns:a16="http://schemas.microsoft.com/office/drawing/2014/main" id="{BB29BE4A-FA75-43BE-B406-32F311B4CA1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0" name="Freeform 35">
              <a:extLst>
                <a:ext uri="{FF2B5EF4-FFF2-40B4-BE49-F238E27FC236}">
                  <a16:creationId xmlns:a16="http://schemas.microsoft.com/office/drawing/2014/main" id="{EDC9D240-B519-46A8-9E00-9F11AF02ED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1" name="Freeform 36">
              <a:extLst>
                <a:ext uri="{FF2B5EF4-FFF2-40B4-BE49-F238E27FC236}">
                  <a16:creationId xmlns:a16="http://schemas.microsoft.com/office/drawing/2014/main" id="{F6F6A2F8-D301-4B55-8AF7-F6B6ECC128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2" name="Freeform 37">
              <a:extLst>
                <a:ext uri="{FF2B5EF4-FFF2-40B4-BE49-F238E27FC236}">
                  <a16:creationId xmlns:a16="http://schemas.microsoft.com/office/drawing/2014/main" id="{364CB1D7-4A03-4305-86B4-9BF39D906D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3" name="Freeform 38">
              <a:extLst>
                <a:ext uri="{FF2B5EF4-FFF2-40B4-BE49-F238E27FC236}">
                  <a16:creationId xmlns:a16="http://schemas.microsoft.com/office/drawing/2014/main" id="{F6AB9314-140A-41AE-BC1C-1EE29670F7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1268182-6E4D-42DF-81E8-EF1F829BCE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7" name="Freeform 33">
            <a:extLst>
              <a:ext uri="{FF2B5EF4-FFF2-40B4-BE49-F238E27FC236}">
                <a16:creationId xmlns:a16="http://schemas.microsoft.com/office/drawing/2014/main" id="{6292912F-F5FC-4001-9EA1-927D886F6F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5" descr="A black and white photo of a person&#10;&#10;Description generated with high confidence">
            <a:extLst>
              <a:ext uri="{FF2B5EF4-FFF2-40B4-BE49-F238E27FC236}">
                <a16:creationId xmlns:a16="http://schemas.microsoft.com/office/drawing/2014/main" id="{F957CE03-BB91-4118-B9B3-515783D7F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706" r="19935" b="5"/>
          <a:stretch/>
        </p:blipFill>
        <p:spPr>
          <a:xfrm>
            <a:off x="1" y="10"/>
            <a:ext cx="610040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994A68-9B59-4493-9255-FED09F8F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935646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Religious Education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AD315-73EF-4254-9181-7896A99B2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4602" y="4777379"/>
            <a:ext cx="3181598" cy="11262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February1953</a:t>
            </a:r>
          </a:p>
        </p:txBody>
      </p:sp>
    </p:spTree>
    <p:extLst>
      <p:ext uri="{BB962C8B-B14F-4D97-AF65-F5344CB8AC3E}">
        <p14:creationId xmlns:p14="http://schemas.microsoft.com/office/powerpoint/2010/main" val="336672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0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1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3" name="Rectangle 42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94543A62-A2AB-454A-878E-D3D9190D5F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store front at day&#10;&#10;Description generated with high confidence">
            <a:extLst>
              <a:ext uri="{FF2B5EF4-FFF2-40B4-BE49-F238E27FC236}">
                <a16:creationId xmlns:a16="http://schemas.microsoft.com/office/drawing/2014/main" id="{9F7BB25A-4E3C-4C56-A137-58F2D6514B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1216" r="24963" b="2"/>
          <a:stretch/>
        </p:blipFill>
        <p:spPr>
          <a:xfrm rot="16200000">
            <a:off x="5469945" y="-210322"/>
            <a:ext cx="5252773" cy="6953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46FD4-2EEA-47A4-885A-A18860F4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Sunday School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1A993-887F-4D4A-9C4C-DCBB4670B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133601"/>
            <a:ext cx="3650278" cy="15806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000" dirty="0"/>
              <a:t>Religious education</a:t>
            </a:r>
          </a:p>
          <a:p>
            <a:pPr>
              <a:buFont typeface="Wingdings 3" charset="2"/>
              <a:buChar char=""/>
            </a:pPr>
            <a:r>
              <a:rPr lang="en-US" sz="2000" dirty="0"/>
              <a:t>1415 27</a:t>
            </a:r>
            <a:r>
              <a:rPr lang="en-US" sz="2000" baseline="30000" dirty="0"/>
              <a:t>th</a:t>
            </a:r>
            <a:r>
              <a:rPr lang="en-US" sz="2000" dirty="0"/>
              <a:t> St., Sacramento</a:t>
            </a:r>
          </a:p>
          <a:p>
            <a:pPr>
              <a:buFont typeface="Wingdings 3" charset="2"/>
              <a:buChar char=""/>
            </a:pPr>
            <a:r>
              <a:rPr lang="en-US" sz="2000" dirty="0"/>
              <a:t>1955</a:t>
            </a:r>
          </a:p>
        </p:txBody>
      </p:sp>
    </p:spTree>
    <p:extLst>
      <p:ext uri="{BB962C8B-B14F-4D97-AF65-F5344CB8AC3E}">
        <p14:creationId xmlns:p14="http://schemas.microsoft.com/office/powerpoint/2010/main" val="382921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6" name="Rectangle 40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D6446956-82EA-43F0-BB41-CAB5DAA12E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666" r="17896"/>
          <a:stretch/>
        </p:blipFill>
        <p:spPr>
          <a:xfrm rot="16200000">
            <a:off x="5204292" y="-18804"/>
            <a:ext cx="6367748" cy="704088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32E8815-DB67-4036-84C6-E63175DE8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Church Building Drive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9F6E45-1CE9-4FAE-8537-3A828A289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696689"/>
            <a:ext cx="3650278" cy="23670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800" dirty="0"/>
              <a:t>Victory meeting     </a:t>
            </a:r>
          </a:p>
          <a:p>
            <a:pPr>
              <a:buFont typeface="Wingdings 3" charset="2"/>
              <a:buChar char=""/>
            </a:pPr>
            <a:r>
              <a:rPr lang="en-US" sz="2800" dirty="0"/>
              <a:t>1958</a:t>
            </a:r>
          </a:p>
          <a:p>
            <a:pPr>
              <a:buFont typeface="Wingdings 3" charset="2"/>
              <a:buChar char="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28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A44C337-3893-4B29-A265-B1329150B6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E0B358-1267-4844-8B3D-B7A279B4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F44CA9C-80E8-44E1-A79C-D6EBFC73BCA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AA5CD610-ED7C-4CED-A9A1-174432C88A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Placeholder 5" descr="A picture containing person, text, man, photo&#10;&#10;Description generated with very high confidence">
            <a:extLst>
              <a:ext uri="{FF2B5EF4-FFF2-40B4-BE49-F238E27FC236}">
                <a16:creationId xmlns:a16="http://schemas.microsoft.com/office/drawing/2014/main" id="{0A353E12-C474-4A95-BA29-1BDA5E55F4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405"/>
          <a:stretch/>
        </p:blipFill>
        <p:spPr>
          <a:xfrm rot="16200000">
            <a:off x="-1095009" y="1095185"/>
            <a:ext cx="6858000" cy="4671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2AE51-2DDC-4520-B324-3E242296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1289198"/>
            <a:ext cx="5021516" cy="1285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Church Master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2B003-17D1-437E-A9F2-EE05014FE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0446" y="2381250"/>
            <a:ext cx="5683962" cy="306407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800" dirty="0"/>
              <a:t>John Harvey Carter, architect</a:t>
            </a:r>
          </a:p>
          <a:p>
            <a:pPr>
              <a:buFont typeface="Wingdings 3" charset="2"/>
              <a:buChar char=""/>
            </a:pPr>
            <a:r>
              <a:rPr lang="en-US" sz="2800" dirty="0"/>
              <a:t>2425 Sierra Boulevard </a:t>
            </a:r>
          </a:p>
          <a:p>
            <a:pPr>
              <a:buFont typeface="Wingdings 3" charset="2"/>
              <a:buChar char=""/>
            </a:pPr>
            <a:r>
              <a:rPr lang="en-US" sz="2800" dirty="0"/>
              <a:t>1958</a:t>
            </a:r>
          </a:p>
        </p:txBody>
      </p:sp>
    </p:spTree>
    <p:extLst>
      <p:ext uri="{BB962C8B-B14F-4D97-AF65-F5344CB8AC3E}">
        <p14:creationId xmlns:p14="http://schemas.microsoft.com/office/powerpoint/2010/main" val="226899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66BF9EE-F7AC-4FA5-AC7E-001B3A642F7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312DBA5-56D8-42B2-BA94-28168C2A670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1996130F-9AB5-4DE9-8574-3AF891C5C1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3F4C104D-5F30-4811-9376-566B26E471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815E34B-5D02-4E01-A936-E8E1C0AB6F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photo, sky, tree, white&#10;&#10;Description generated with high confidence">
            <a:extLst>
              <a:ext uri="{FF2B5EF4-FFF2-40B4-BE49-F238E27FC236}">
                <a16:creationId xmlns:a16="http://schemas.microsoft.com/office/drawing/2014/main" id="{F6C7560B-8F49-44E8-87DE-84D0142F1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7238" t="12298" r="7192" b="22688"/>
          <a:stretch/>
        </p:blipFill>
        <p:spPr>
          <a:xfrm>
            <a:off x="4005156" y="731745"/>
            <a:ext cx="7379835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681F74-DA0F-4710-8ACB-34AAE9A5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995316"/>
            <a:ext cx="3650279" cy="9096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Site of UUSS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A0819-AF48-4FCD-90DE-776DA8DBB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000" dirty="0"/>
              <a:t>Seen from Sierra Blvd.</a:t>
            </a:r>
          </a:p>
          <a:p>
            <a:pPr>
              <a:buFont typeface="Wingdings 3" charset="2"/>
              <a:buChar char=""/>
            </a:pPr>
            <a:r>
              <a:rPr lang="en-US" sz="2000" dirty="0"/>
              <a:t>Looking northwest</a:t>
            </a:r>
          </a:p>
          <a:p>
            <a:pPr>
              <a:buFont typeface="Wingdings 3" charset="2"/>
              <a:buChar char=""/>
            </a:pPr>
            <a:r>
              <a:rPr lang="en-US" sz="2000" dirty="0"/>
              <a:t>1958</a:t>
            </a:r>
          </a:p>
        </p:txBody>
      </p:sp>
    </p:spTree>
    <p:extLst>
      <p:ext uri="{BB962C8B-B14F-4D97-AF65-F5344CB8AC3E}">
        <p14:creationId xmlns:p14="http://schemas.microsoft.com/office/powerpoint/2010/main" val="389481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1A87-8CA1-4BC1-A7A5-37D6B837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Unitarian Society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03007-78FE-4895-A2AB-81F340FF4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Groundbreaking on Sierra Blvd., August 1959</a:t>
            </a:r>
          </a:p>
        </p:txBody>
      </p:sp>
      <p:pic>
        <p:nvPicPr>
          <p:cNvPr id="18" name="Picture Placeholder 17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880AC10D-D155-4781-A7BD-371549795E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399" b="223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18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Placeholder 5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A938CCFB-657B-43AE-9C57-F9C878CDFD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491" r="9926" b="3"/>
          <a:stretch/>
        </p:blipFill>
        <p:spPr>
          <a:xfrm rot="16200000">
            <a:off x="6193856" y="543166"/>
            <a:ext cx="5247747" cy="5451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5B503-D067-4C27-BE1B-4CE52F9F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Unitarian Society</a:t>
            </a:r>
            <a:br>
              <a:rPr lang="en-US" sz="3200" dirty="0"/>
            </a:br>
            <a:r>
              <a:rPr lang="en-US" sz="3200" dirty="0"/>
              <a:t>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623DE-4EEF-42DB-96A4-C3F8DDD1F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2298" y="2133600"/>
            <a:ext cx="3242430" cy="197403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000" dirty="0">
                <a:solidFill>
                  <a:srgbClr val="000000"/>
                </a:solidFill>
              </a:rPr>
              <a:t>Groundbreaking</a:t>
            </a:r>
          </a:p>
          <a:p>
            <a:pPr>
              <a:buFont typeface="Wingdings 3" charset="2"/>
              <a:buChar char=""/>
            </a:pPr>
            <a:r>
              <a:rPr lang="en-US" sz="2000" dirty="0">
                <a:solidFill>
                  <a:srgbClr val="000000"/>
                </a:solidFill>
              </a:rPr>
              <a:t>2425 Sierra Boulevard</a:t>
            </a:r>
          </a:p>
          <a:p>
            <a:pPr>
              <a:buFont typeface="Wingdings 3" charset="2"/>
              <a:buChar char=""/>
            </a:pPr>
            <a:r>
              <a:rPr lang="en-US" sz="2000" dirty="0">
                <a:solidFill>
                  <a:srgbClr val="000000"/>
                </a:solidFill>
              </a:rPr>
              <a:t>August 1959</a:t>
            </a:r>
          </a:p>
        </p:txBody>
      </p:sp>
    </p:spTree>
    <p:extLst>
      <p:ext uri="{BB962C8B-B14F-4D97-AF65-F5344CB8AC3E}">
        <p14:creationId xmlns:p14="http://schemas.microsoft.com/office/powerpoint/2010/main" val="93775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F21E579-4785-4A4E-8D09-42E5246D8E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E96D34-9D7C-4984-961D-7165FA2161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C8DE1BEC-DAE3-43F4-8D9F-384C3D6941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picture containing building, wall, indoor&#10;&#10;Description generated with high confidence">
            <a:extLst>
              <a:ext uri="{FF2B5EF4-FFF2-40B4-BE49-F238E27FC236}">
                <a16:creationId xmlns:a16="http://schemas.microsoft.com/office/drawing/2014/main" id="{97100C8E-F271-4298-B283-7B77812400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726" r="14255" b="-1"/>
          <a:stretch/>
        </p:blipFill>
        <p:spPr>
          <a:xfrm rot="16200000">
            <a:off x="6091916" y="645106"/>
            <a:ext cx="5451627" cy="5247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CBB35-E16E-4595-91A4-81F7D4A40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Unitarian Society</a:t>
            </a:r>
            <a:br>
              <a:rPr lang="en-US" sz="3600" dirty="0"/>
            </a:br>
            <a:r>
              <a:rPr lang="en-US" sz="3600" dirty="0"/>
              <a:t>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C94BA-4404-4A41-9868-1B0112B90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3461" y="2133600"/>
            <a:ext cx="3548415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000" dirty="0"/>
              <a:t>Groundbreaking</a:t>
            </a:r>
          </a:p>
          <a:p>
            <a:pPr>
              <a:buFont typeface="Wingdings 3" charset="2"/>
              <a:buChar char=""/>
            </a:pPr>
            <a:r>
              <a:rPr lang="en-US" sz="2000" dirty="0"/>
              <a:t>2425 Sierra Boulevard</a:t>
            </a:r>
          </a:p>
          <a:p>
            <a:pPr>
              <a:buFont typeface="Wingdings 3" charset="2"/>
              <a:buChar char=""/>
            </a:pPr>
            <a:r>
              <a:rPr lang="en-US" sz="2000" dirty="0"/>
              <a:t>August 1959</a:t>
            </a:r>
          </a:p>
        </p:txBody>
      </p:sp>
    </p:spTree>
    <p:extLst>
      <p:ext uri="{BB962C8B-B14F-4D97-AF65-F5344CB8AC3E}">
        <p14:creationId xmlns:p14="http://schemas.microsoft.com/office/powerpoint/2010/main" val="129434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F4EE-6643-4917-B97A-764080F6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93972"/>
          </a:xfrm>
        </p:spPr>
        <p:txBody>
          <a:bodyPr/>
          <a:lstStyle/>
          <a:p>
            <a:r>
              <a:rPr lang="en-US" dirty="0"/>
              <a:t>First Unitarian Church of Sacramento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DEF89-3D7E-4796-A294-FE812845A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1160"/>
            <a:ext cx="8915400" cy="2377440"/>
          </a:xfrm>
        </p:spPr>
        <p:txBody>
          <a:bodyPr>
            <a:normAutofit/>
          </a:bodyPr>
          <a:lstStyle/>
          <a:p>
            <a:r>
              <a:rPr lang="en-US" sz="2000" dirty="0"/>
              <a:t>1858:	First known Unitarian sermon in Sacramento, California</a:t>
            </a:r>
          </a:p>
          <a:p>
            <a:r>
              <a:rPr lang="en-US" sz="2000" dirty="0"/>
              <a:t>1860:	Rev. Thomas Starr King gives two lectures in city</a:t>
            </a:r>
          </a:p>
          <a:p>
            <a:r>
              <a:rPr lang="en-US" sz="2000" dirty="0"/>
              <a:t>1868:	First Unitarian Church established</a:t>
            </a:r>
          </a:p>
        </p:txBody>
      </p:sp>
      <p:pic>
        <p:nvPicPr>
          <p:cNvPr id="4" name="yui_3_16_0_ym19_1_1514675638350_1980" descr="http://files.constantcontact.com/b853352f201/469c7591-5b95-40fa-aa99-ec2c8f07a1a3.jpg">
            <a:extLst>
              <a:ext uri="{FF2B5EF4-FFF2-40B4-BE49-F238E27FC236}">
                <a16:creationId xmlns:a16="http://schemas.microsoft.com/office/drawing/2014/main" id="{2233AEEB-C3F0-48DA-B591-F094C030B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09" y="3405020"/>
            <a:ext cx="2412021" cy="2377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17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67C1-5477-4F4D-9ADB-6FD1056D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A picture containing grass, outdoor&#10;&#10;Description generated with high confidence">
            <a:extLst>
              <a:ext uri="{FF2B5EF4-FFF2-40B4-BE49-F238E27FC236}">
                <a16:creationId xmlns:a16="http://schemas.microsoft.com/office/drawing/2014/main" id="{14AED807-CF27-4641-9833-D0984B23CB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645" t="19652" r="4982" b="19652"/>
          <a:stretch/>
        </p:blipFill>
        <p:spPr>
          <a:xfrm>
            <a:off x="2465386" y="1069658"/>
            <a:ext cx="8783692" cy="429768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5F4A8-C064-4800-B93A-C3BC5134A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Construction at 2425 Sierra Boulevard, Sacramento,1959-1960</a:t>
            </a:r>
          </a:p>
        </p:txBody>
      </p:sp>
    </p:spTree>
    <p:extLst>
      <p:ext uri="{BB962C8B-B14F-4D97-AF65-F5344CB8AC3E}">
        <p14:creationId xmlns:p14="http://schemas.microsoft.com/office/powerpoint/2010/main" val="395200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0BC7D22A-3C31-4046-A4DD-443AA6A6D3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8D5C6AE-ED4F-4CBA-A76C-9B5FB0DB0B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41ED80F9-2570-4956-B71C-46595B604F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7C5A4893-9CCD-46F0-98BD-3FECFB7A533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B589D522-7164-489B-A975-33CA327F48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B4F85399-8692-43F0-85D1-67ED7CB40C9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B53E62C1-3FF0-40F9-ADBB-08E0BFBC58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FF121ACB-BC0C-4DFA-B382-25B79E7849A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A58394D9-3789-4BEA-A789-FEA079072B4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E1BAAD7A-4A6B-4557-BFDD-0F30D8E9AE4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5B105CAF-1476-4DB5-AB48-0840BB2575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7D1B070A-B475-4F8E-BCA1-FDF0346E77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192B1344-7B9B-4BC9-B560-D3EC9ECDD8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29C35314-956E-4521-9A13-980A05FCCB4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A59AA7-650F-4999-9CA5-37665428972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D46E80DF-1070-4942-8D8C-68B2687898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4EC4F99E-13A3-4C47-B6BE-5A3F5EB21CA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45E840C0-D999-43D6-B94B-C7CBCAC9E7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10685953-9653-4CA1-8B8A-96E8B6CEC18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09D300D0-C755-4A21-8A66-E7C43DB5BC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67F70228-CC75-473D-9220-52CFBB91C72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DD04006F-1DA1-4640-8CB4-F36CB441EFD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BB29BE4A-FA75-43BE-B406-32F311B4CA1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EDC9D240-B519-46A8-9E00-9F11AF02ED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F6F6A2F8-D301-4B55-8AF7-F6B6ECC128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364CB1D7-4A03-4305-86B4-9BF39D906D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F6AB9314-140A-41AE-BC1C-1EE29670F7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51268182-6E4D-42DF-81E8-EF1F829BCE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33">
            <a:extLst>
              <a:ext uri="{FF2B5EF4-FFF2-40B4-BE49-F238E27FC236}">
                <a16:creationId xmlns:a16="http://schemas.microsoft.com/office/drawing/2014/main" id="{6292912F-F5FC-4001-9EA1-927D886F6F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Placeholder 5" descr="A picture containing outdoor, ground, tree, sky&#10;&#10;Description generated with very high confidence">
            <a:extLst>
              <a:ext uri="{FF2B5EF4-FFF2-40B4-BE49-F238E27FC236}">
                <a16:creationId xmlns:a16="http://schemas.microsoft.com/office/drawing/2014/main" id="{F8332A44-BEFB-487B-856A-9FC791DE1C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948" r="21785" b="1"/>
          <a:stretch/>
        </p:blipFill>
        <p:spPr>
          <a:xfrm>
            <a:off x="1" y="10"/>
            <a:ext cx="610040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61E27-D562-44DF-8DFD-8CCD14CCD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935646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Unitarian Society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A8FA5-6D8F-448B-A819-7217DAEAA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4602" y="4981575"/>
            <a:ext cx="3181598" cy="922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on Sierra Blvd.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1959-1960</a:t>
            </a:r>
          </a:p>
        </p:txBody>
      </p:sp>
    </p:spTree>
    <p:extLst>
      <p:ext uri="{BB962C8B-B14F-4D97-AF65-F5344CB8AC3E}">
        <p14:creationId xmlns:p14="http://schemas.microsoft.com/office/powerpoint/2010/main" val="19139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Placeholder 5" descr="A picture containing wall, photo, building, ground&#10;&#10;Description generated with very high confidence">
            <a:extLst>
              <a:ext uri="{FF2B5EF4-FFF2-40B4-BE49-F238E27FC236}">
                <a16:creationId xmlns:a16="http://schemas.microsoft.com/office/drawing/2014/main" id="{6E8FC526-4576-44A3-AE99-34AA81E930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970" t="19652" r="26158" b="19652"/>
          <a:stretch/>
        </p:blipFill>
        <p:spPr>
          <a:xfrm>
            <a:off x="6094437" y="645106"/>
            <a:ext cx="5446585" cy="5247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B196C-EADF-4638-9D32-85F86C5F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Unitarian Society</a:t>
            </a:r>
            <a:br>
              <a:rPr lang="en-US" sz="3200" dirty="0"/>
            </a:br>
            <a:r>
              <a:rPr lang="en-US" sz="3200" dirty="0"/>
              <a:t>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76F25-B892-474B-9541-B3B2D37EA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3956" y="2133600"/>
            <a:ext cx="4140772" cy="223077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Construction</a:t>
            </a:r>
          </a:p>
          <a:p>
            <a:pPr>
              <a:buFont typeface="Wingdings 3" charset="2"/>
              <a:buChar char=""/>
            </a:pPr>
            <a:r>
              <a:rPr lang="en-US" sz="2400" dirty="0">
                <a:solidFill>
                  <a:srgbClr val="000000"/>
                </a:solidFill>
              </a:rPr>
              <a:t> 2425 Sierra Blvd. </a:t>
            </a:r>
          </a:p>
          <a:p>
            <a:pPr>
              <a:buFont typeface="Wingdings 3" charset="2"/>
              <a:buChar char=""/>
            </a:pPr>
            <a:r>
              <a:rPr lang="en-US" sz="2400" dirty="0">
                <a:solidFill>
                  <a:srgbClr val="000000"/>
                </a:solidFill>
              </a:rPr>
              <a:t> 1959-1960</a:t>
            </a:r>
          </a:p>
        </p:txBody>
      </p:sp>
    </p:spTree>
    <p:extLst>
      <p:ext uri="{BB962C8B-B14F-4D97-AF65-F5344CB8AC3E}">
        <p14:creationId xmlns:p14="http://schemas.microsoft.com/office/powerpoint/2010/main" val="170573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Placeholder 5" descr="A field of grass&#10;&#10;Description generated with high confidence">
            <a:extLst>
              <a:ext uri="{FF2B5EF4-FFF2-40B4-BE49-F238E27FC236}">
                <a16:creationId xmlns:a16="http://schemas.microsoft.com/office/drawing/2014/main" id="{57873D04-6669-479E-B717-C82AC5C853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589" b="22589"/>
          <a:stretch>
            <a:fillRect/>
          </a:stretch>
        </p:blipFill>
        <p:spPr>
          <a:xfrm>
            <a:off x="2589212" y="640941"/>
            <a:ext cx="8915400" cy="384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5B6E1-2BD3-475D-81AB-A96D1719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Unitarian Society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EFABB-9D6C-4FFA-B5F3-A76CBE8E4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5598647"/>
            <a:ext cx="8915399" cy="5227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on Sierra Blvd., 1959-1960</a:t>
            </a:r>
          </a:p>
        </p:txBody>
      </p:sp>
    </p:spTree>
    <p:extLst>
      <p:ext uri="{BB962C8B-B14F-4D97-AF65-F5344CB8AC3E}">
        <p14:creationId xmlns:p14="http://schemas.microsoft.com/office/powerpoint/2010/main" val="269739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FA94DED7-0A28-4AD9-8747-E941132250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6F175609-91A3-416E-BC3D-7548FDE029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0" name="Picture Placeholder 9" descr="A picture containing outdoor, building, water, sky&#10;&#10;Description generated with very high confidence">
            <a:extLst>
              <a:ext uri="{FF2B5EF4-FFF2-40B4-BE49-F238E27FC236}">
                <a16:creationId xmlns:a16="http://schemas.microsoft.com/office/drawing/2014/main" id="{23C07536-310C-46F2-AA58-E39151FCD7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240" t="9091" r="24941" b="-1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A3B0D54-9DF0-4FF8-A0AA-B4234DF358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004DF-065B-4BC9-B67D-AAD90556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1795849"/>
            <a:ext cx="3778870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Unitarian Society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732EA-A91D-47E2-8BF2-32EF2E839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79" y="5189400"/>
            <a:ext cx="3778870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dirty="0">
                <a:solidFill>
                  <a:srgbClr val="FEFFFF"/>
                </a:solidFill>
              </a:rPr>
              <a:t>Building on Sierra Blvd., 1959-1960</a:t>
            </a:r>
          </a:p>
        </p:txBody>
      </p:sp>
    </p:spTree>
    <p:extLst>
      <p:ext uri="{BB962C8B-B14F-4D97-AF65-F5344CB8AC3E}">
        <p14:creationId xmlns:p14="http://schemas.microsoft.com/office/powerpoint/2010/main" val="94642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B79E008-DC37-4666-A916-4A4B8A2B5A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picture containing outdoor, sky, transport, ground&#10;&#10;Description generated with very high confidence">
            <a:extLst>
              <a:ext uri="{FF2B5EF4-FFF2-40B4-BE49-F238E27FC236}">
                <a16:creationId xmlns:a16="http://schemas.microsoft.com/office/drawing/2014/main" id="{5630698D-555F-4C07-97C2-911DF814D4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519" r="-3" b="-3"/>
          <a:stretch/>
        </p:blipFill>
        <p:spPr>
          <a:xfrm>
            <a:off x="7540750" y="10"/>
            <a:ext cx="4651250" cy="68587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9A71B15-1984-4C52-9D91-56CF265D79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754075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C3342805-0EAA-42F0-9D6F-8ED1D6BA3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8404003" cy="857047"/>
          </a:xfrm>
          <a:custGeom>
            <a:avLst/>
            <a:gdLst>
              <a:gd name="connsiteX0" fmla="*/ 0 w 8404003"/>
              <a:gd name="connsiteY0" fmla="*/ 0 h 857047"/>
              <a:gd name="connsiteX1" fmla="*/ 797860 w 8404003"/>
              <a:gd name="connsiteY1" fmla="*/ 0 h 857047"/>
              <a:gd name="connsiteX2" fmla="*/ 2482050 w 8404003"/>
              <a:gd name="connsiteY2" fmla="*/ 0 h 857047"/>
              <a:gd name="connsiteX3" fmla="*/ 3003610 w 8404003"/>
              <a:gd name="connsiteY3" fmla="*/ 0 h 857047"/>
              <a:gd name="connsiteX4" fmla="*/ 3219959 w 8404003"/>
              <a:gd name="connsiteY4" fmla="*/ 0 h 857047"/>
              <a:gd name="connsiteX5" fmla="*/ 3311869 w 8404003"/>
              <a:gd name="connsiteY5" fmla="*/ 0 h 857047"/>
              <a:gd name="connsiteX6" fmla="*/ 3326218 w 8404003"/>
              <a:gd name="connsiteY6" fmla="*/ 0 h 857047"/>
              <a:gd name="connsiteX7" fmla="*/ 3426656 w 8404003"/>
              <a:gd name="connsiteY7" fmla="*/ 0 h 857047"/>
              <a:gd name="connsiteX8" fmla="*/ 3516436 w 8404003"/>
              <a:gd name="connsiteY8" fmla="*/ 0 h 857047"/>
              <a:gd name="connsiteX9" fmla="*/ 3601649 w 8404003"/>
              <a:gd name="connsiteY9" fmla="*/ 0 h 857047"/>
              <a:gd name="connsiteX10" fmla="*/ 3699274 w 8404003"/>
              <a:gd name="connsiteY10" fmla="*/ 0 h 857047"/>
              <a:gd name="connsiteX11" fmla="*/ 3718421 w 8404003"/>
              <a:gd name="connsiteY11" fmla="*/ 0 h 857047"/>
              <a:gd name="connsiteX12" fmla="*/ 3910939 w 8404003"/>
              <a:gd name="connsiteY12" fmla="*/ 0 h 857047"/>
              <a:gd name="connsiteX13" fmla="*/ 3927053 w 8404003"/>
              <a:gd name="connsiteY13" fmla="*/ 0 h 857047"/>
              <a:gd name="connsiteX14" fmla="*/ 4198137 w 8404003"/>
              <a:gd name="connsiteY14" fmla="*/ 0 h 857047"/>
              <a:gd name="connsiteX15" fmla="*/ 4230161 w 8404003"/>
              <a:gd name="connsiteY15" fmla="*/ 0 h 857047"/>
              <a:gd name="connsiteX16" fmla="*/ 4245215 w 8404003"/>
              <a:gd name="connsiteY16" fmla="*/ 0 h 857047"/>
              <a:gd name="connsiteX17" fmla="*/ 4350592 w 8404003"/>
              <a:gd name="connsiteY17" fmla="*/ 0 h 857047"/>
              <a:gd name="connsiteX18" fmla="*/ 4357296 w 8404003"/>
              <a:gd name="connsiteY18" fmla="*/ 0 h 857047"/>
              <a:gd name="connsiteX19" fmla="*/ 4404222 w 8404003"/>
              <a:gd name="connsiteY19" fmla="*/ 0 h 857047"/>
              <a:gd name="connsiteX20" fmla="*/ 4531592 w 8404003"/>
              <a:gd name="connsiteY20" fmla="*/ 0 h 857047"/>
              <a:gd name="connsiteX21" fmla="*/ 4598953 w 8404003"/>
              <a:gd name="connsiteY21" fmla="*/ 0 h 857047"/>
              <a:gd name="connsiteX22" fmla="*/ 4779630 w 8404003"/>
              <a:gd name="connsiteY22" fmla="*/ 0 h 857047"/>
              <a:gd name="connsiteX23" fmla="*/ 5132321 w 8404003"/>
              <a:gd name="connsiteY23" fmla="*/ 0 h 857047"/>
              <a:gd name="connsiteX24" fmla="*/ 5141543 w 8404003"/>
              <a:gd name="connsiteY24" fmla="*/ 0 h 857047"/>
              <a:gd name="connsiteX25" fmla="*/ 5188556 w 8404003"/>
              <a:gd name="connsiteY25" fmla="*/ 0 h 857047"/>
              <a:gd name="connsiteX26" fmla="*/ 5206100 w 8404003"/>
              <a:gd name="connsiteY26" fmla="*/ 0 h 857047"/>
              <a:gd name="connsiteX27" fmla="*/ 5722554 w 8404003"/>
              <a:gd name="connsiteY27" fmla="*/ 0 h 857047"/>
              <a:gd name="connsiteX28" fmla="*/ 5732230 w 8404003"/>
              <a:gd name="connsiteY28" fmla="*/ 0 h 857047"/>
              <a:gd name="connsiteX29" fmla="*/ 5798594 w 8404003"/>
              <a:gd name="connsiteY29" fmla="*/ 0 h 857047"/>
              <a:gd name="connsiteX30" fmla="*/ 5799962 w 8404003"/>
              <a:gd name="connsiteY30" fmla="*/ 0 h 857047"/>
              <a:gd name="connsiteX31" fmla="*/ 6338565 w 8404003"/>
              <a:gd name="connsiteY31" fmla="*/ 0 h 857047"/>
              <a:gd name="connsiteX32" fmla="*/ 6649966 w 8404003"/>
              <a:gd name="connsiteY32" fmla="*/ 0 h 857047"/>
              <a:gd name="connsiteX33" fmla="*/ 6730668 w 8404003"/>
              <a:gd name="connsiteY33" fmla="*/ 0 h 857047"/>
              <a:gd name="connsiteX34" fmla="*/ 7178721 w 8404003"/>
              <a:gd name="connsiteY34" fmla="*/ 0 h 857047"/>
              <a:gd name="connsiteX35" fmla="*/ 7277889 w 8404003"/>
              <a:gd name="connsiteY35" fmla="*/ 0 h 857047"/>
              <a:gd name="connsiteX36" fmla="*/ 7782893 w 8404003"/>
              <a:gd name="connsiteY36" fmla="*/ 0 h 857047"/>
              <a:gd name="connsiteX37" fmla="*/ 8006080 w 8404003"/>
              <a:gd name="connsiteY37" fmla="*/ 0 h 857047"/>
              <a:gd name="connsiteX38" fmla="*/ 8030270 w 8404003"/>
              <a:gd name="connsiteY38" fmla="*/ 10516 h 857047"/>
              <a:gd name="connsiteX39" fmla="*/ 8035108 w 8404003"/>
              <a:gd name="connsiteY39" fmla="*/ 15774 h 857047"/>
              <a:gd name="connsiteX40" fmla="*/ 8393118 w 8404003"/>
              <a:gd name="connsiteY40" fmla="*/ 404863 h 857047"/>
              <a:gd name="connsiteX41" fmla="*/ 8393118 w 8404003"/>
              <a:gd name="connsiteY41" fmla="*/ 452185 h 857047"/>
              <a:gd name="connsiteX42" fmla="*/ 8035108 w 8404003"/>
              <a:gd name="connsiteY42" fmla="*/ 841273 h 857047"/>
              <a:gd name="connsiteX43" fmla="*/ 8030270 w 8404003"/>
              <a:gd name="connsiteY43" fmla="*/ 846531 h 857047"/>
              <a:gd name="connsiteX44" fmla="*/ 8006080 w 8404003"/>
              <a:gd name="connsiteY44" fmla="*/ 857047 h 857047"/>
              <a:gd name="connsiteX45" fmla="*/ 7889742 w 8404003"/>
              <a:gd name="connsiteY45" fmla="*/ 857047 h 857047"/>
              <a:gd name="connsiteX46" fmla="*/ 7782893 w 8404003"/>
              <a:gd name="connsiteY46" fmla="*/ 857047 h 857047"/>
              <a:gd name="connsiteX47" fmla="*/ 7776190 w 8404003"/>
              <a:gd name="connsiteY47" fmla="*/ 857047 h 857047"/>
              <a:gd name="connsiteX48" fmla="*/ 7730315 w 8404003"/>
              <a:gd name="connsiteY48" fmla="*/ 857047 h 857047"/>
              <a:gd name="connsiteX49" fmla="*/ 7729264 w 8404003"/>
              <a:gd name="connsiteY49" fmla="*/ 857047 h 857047"/>
              <a:gd name="connsiteX50" fmla="*/ 7601893 w 8404003"/>
              <a:gd name="connsiteY50" fmla="*/ 857047 h 857047"/>
              <a:gd name="connsiteX51" fmla="*/ 7467477 w 8404003"/>
              <a:gd name="connsiteY51" fmla="*/ 857047 h 857047"/>
              <a:gd name="connsiteX52" fmla="*/ 7353856 w 8404003"/>
              <a:gd name="connsiteY52" fmla="*/ 857047 h 857047"/>
              <a:gd name="connsiteX53" fmla="*/ 7075374 w 8404003"/>
              <a:gd name="connsiteY53" fmla="*/ 857047 h 857047"/>
              <a:gd name="connsiteX54" fmla="*/ 6944929 w 8404003"/>
              <a:gd name="connsiteY54" fmla="*/ 857047 h 857047"/>
              <a:gd name="connsiteX55" fmla="*/ 6528153 w 8404003"/>
              <a:gd name="connsiteY55" fmla="*/ 857047 h 857047"/>
              <a:gd name="connsiteX56" fmla="*/ 6334891 w 8404003"/>
              <a:gd name="connsiteY56" fmla="*/ 857047 h 857047"/>
              <a:gd name="connsiteX57" fmla="*/ 5799962 w 8404003"/>
              <a:gd name="connsiteY57" fmla="*/ 857047 h 857047"/>
              <a:gd name="connsiteX58" fmla="*/ 5722554 w 8404003"/>
              <a:gd name="connsiteY58" fmla="*/ 857047 h 857047"/>
              <a:gd name="connsiteX59" fmla="*/ 5648775 w 8404003"/>
              <a:gd name="connsiteY59" fmla="*/ 857047 h 857047"/>
              <a:gd name="connsiteX60" fmla="*/ 5483520 w 8404003"/>
              <a:gd name="connsiteY60" fmla="*/ 857047 h 857047"/>
              <a:gd name="connsiteX61" fmla="*/ 5473550 w 8404003"/>
              <a:gd name="connsiteY61" fmla="*/ 857047 h 857047"/>
              <a:gd name="connsiteX62" fmla="*/ 5132321 w 8404003"/>
              <a:gd name="connsiteY62" fmla="*/ 857047 h 857047"/>
              <a:gd name="connsiteX63" fmla="*/ 5047108 w 8404003"/>
              <a:gd name="connsiteY63" fmla="*/ 857047 h 857047"/>
              <a:gd name="connsiteX64" fmla="*/ 4954764 w 8404003"/>
              <a:gd name="connsiteY64" fmla="*/ 857047 h 857047"/>
              <a:gd name="connsiteX65" fmla="*/ 4930335 w 8404003"/>
              <a:gd name="connsiteY65" fmla="*/ 857047 h 857047"/>
              <a:gd name="connsiteX66" fmla="*/ 4450619 w 8404003"/>
              <a:gd name="connsiteY66" fmla="*/ 857047 h 857047"/>
              <a:gd name="connsiteX67" fmla="*/ 4350592 w 8404003"/>
              <a:gd name="connsiteY67" fmla="*/ 857047 h 857047"/>
              <a:gd name="connsiteX68" fmla="*/ 4335538 w 8404003"/>
              <a:gd name="connsiteY68" fmla="*/ 857047 h 857047"/>
              <a:gd name="connsiteX69" fmla="*/ 4230161 w 8404003"/>
              <a:gd name="connsiteY69" fmla="*/ 857047 h 857047"/>
              <a:gd name="connsiteX70" fmla="*/ 4215812 w 8404003"/>
              <a:gd name="connsiteY70" fmla="*/ 857047 h 857047"/>
              <a:gd name="connsiteX71" fmla="*/ 4115374 w 8404003"/>
              <a:gd name="connsiteY71" fmla="*/ 857047 h 857047"/>
              <a:gd name="connsiteX72" fmla="*/ 4049804 w 8404003"/>
              <a:gd name="connsiteY72" fmla="*/ 857047 h 857047"/>
              <a:gd name="connsiteX73" fmla="*/ 3842757 w 8404003"/>
              <a:gd name="connsiteY73" fmla="*/ 857047 h 857047"/>
              <a:gd name="connsiteX74" fmla="*/ 3614977 w 8404003"/>
              <a:gd name="connsiteY74" fmla="*/ 857047 h 857047"/>
              <a:gd name="connsiteX75" fmla="*/ 3516436 w 8404003"/>
              <a:gd name="connsiteY75" fmla="*/ 857047 h 857047"/>
              <a:gd name="connsiteX76" fmla="*/ 3452333 w 8404003"/>
              <a:gd name="connsiteY76" fmla="*/ 857047 h 857047"/>
              <a:gd name="connsiteX77" fmla="*/ 3311869 w 8404003"/>
              <a:gd name="connsiteY77" fmla="*/ 857047 h 857047"/>
              <a:gd name="connsiteX78" fmla="*/ 3300088 w 8404003"/>
              <a:gd name="connsiteY78" fmla="*/ 857047 h 857047"/>
              <a:gd name="connsiteX79" fmla="*/ 3272588 w 8404003"/>
              <a:gd name="connsiteY79" fmla="*/ 857047 h 857047"/>
              <a:gd name="connsiteX80" fmla="*/ 3179295 w 8404003"/>
              <a:gd name="connsiteY80" fmla="*/ 857047 h 857047"/>
              <a:gd name="connsiteX81" fmla="*/ 3003610 w 8404003"/>
              <a:gd name="connsiteY81" fmla="*/ 857047 h 857047"/>
              <a:gd name="connsiteX82" fmla="*/ 2997618 w 8404003"/>
              <a:gd name="connsiteY82" fmla="*/ 857047 h 857047"/>
              <a:gd name="connsiteX83" fmla="*/ 797860 w 8404003"/>
              <a:gd name="connsiteY83" fmla="*/ 857047 h 857047"/>
              <a:gd name="connsiteX84" fmla="*/ 0 w 8404003"/>
              <a:gd name="connsiteY84" fmla="*/ 857047 h 857047"/>
              <a:gd name="connsiteX85" fmla="*/ 0 w 8404003"/>
              <a:gd name="connsiteY85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8404003" h="857047">
                <a:moveTo>
                  <a:pt x="0" y="0"/>
                </a:moveTo>
                <a:cubicBezTo>
                  <a:pt x="0" y="0"/>
                  <a:pt x="0" y="0"/>
                  <a:pt x="797860" y="0"/>
                </a:cubicBezTo>
                <a:cubicBezTo>
                  <a:pt x="797860" y="0"/>
                  <a:pt x="797860" y="0"/>
                  <a:pt x="2482050" y="0"/>
                </a:cubicBezTo>
                <a:lnTo>
                  <a:pt x="3003610" y="0"/>
                </a:lnTo>
                <a:cubicBezTo>
                  <a:pt x="3003610" y="0"/>
                  <a:pt x="3003610" y="0"/>
                  <a:pt x="3219959" y="0"/>
                </a:cubicBezTo>
                <a:lnTo>
                  <a:pt x="3311869" y="0"/>
                </a:lnTo>
                <a:lnTo>
                  <a:pt x="3326218" y="0"/>
                </a:lnTo>
                <a:lnTo>
                  <a:pt x="3426656" y="0"/>
                </a:lnTo>
                <a:lnTo>
                  <a:pt x="3516436" y="0"/>
                </a:lnTo>
                <a:cubicBezTo>
                  <a:pt x="3516436" y="0"/>
                  <a:pt x="3516436" y="0"/>
                  <a:pt x="3601649" y="0"/>
                </a:cubicBezTo>
                <a:lnTo>
                  <a:pt x="3699274" y="0"/>
                </a:lnTo>
                <a:lnTo>
                  <a:pt x="3718421" y="0"/>
                </a:lnTo>
                <a:cubicBezTo>
                  <a:pt x="3768918" y="0"/>
                  <a:pt x="3832038" y="0"/>
                  <a:pt x="3910939" y="0"/>
                </a:cubicBezTo>
                <a:lnTo>
                  <a:pt x="3927053" y="0"/>
                </a:lnTo>
                <a:lnTo>
                  <a:pt x="4198137" y="0"/>
                </a:lnTo>
                <a:lnTo>
                  <a:pt x="4230161" y="0"/>
                </a:lnTo>
                <a:lnTo>
                  <a:pt x="4245215" y="0"/>
                </a:lnTo>
                <a:lnTo>
                  <a:pt x="4350592" y="0"/>
                </a:lnTo>
                <a:lnTo>
                  <a:pt x="4357296" y="0"/>
                </a:lnTo>
                <a:lnTo>
                  <a:pt x="4404222" y="0"/>
                </a:lnTo>
                <a:lnTo>
                  <a:pt x="4531592" y="0"/>
                </a:lnTo>
                <a:lnTo>
                  <a:pt x="4598953" y="0"/>
                </a:lnTo>
                <a:lnTo>
                  <a:pt x="4779630" y="0"/>
                </a:lnTo>
                <a:lnTo>
                  <a:pt x="5132321" y="0"/>
                </a:lnTo>
                <a:cubicBezTo>
                  <a:pt x="5132321" y="0"/>
                  <a:pt x="5132321" y="0"/>
                  <a:pt x="5141543" y="0"/>
                </a:cubicBezTo>
                <a:lnTo>
                  <a:pt x="5188556" y="0"/>
                </a:lnTo>
                <a:lnTo>
                  <a:pt x="5206100" y="0"/>
                </a:lnTo>
                <a:cubicBezTo>
                  <a:pt x="5279879" y="0"/>
                  <a:pt x="5427438" y="0"/>
                  <a:pt x="5722554" y="0"/>
                </a:cubicBezTo>
                <a:cubicBezTo>
                  <a:pt x="5722554" y="0"/>
                  <a:pt x="5722554" y="0"/>
                  <a:pt x="5732230" y="0"/>
                </a:cubicBezTo>
                <a:lnTo>
                  <a:pt x="5798594" y="0"/>
                </a:lnTo>
                <a:lnTo>
                  <a:pt x="5799962" y="0"/>
                </a:lnTo>
                <a:cubicBezTo>
                  <a:pt x="5799962" y="0"/>
                  <a:pt x="5799962" y="0"/>
                  <a:pt x="6338565" y="0"/>
                </a:cubicBezTo>
                <a:lnTo>
                  <a:pt x="6649966" y="0"/>
                </a:lnTo>
                <a:lnTo>
                  <a:pt x="6730668" y="0"/>
                </a:lnTo>
                <a:lnTo>
                  <a:pt x="7178721" y="0"/>
                </a:lnTo>
                <a:lnTo>
                  <a:pt x="7277889" y="0"/>
                </a:lnTo>
                <a:lnTo>
                  <a:pt x="7782893" y="0"/>
                </a:lnTo>
                <a:lnTo>
                  <a:pt x="8006080" y="0"/>
                </a:lnTo>
                <a:cubicBezTo>
                  <a:pt x="8015756" y="0"/>
                  <a:pt x="8025432" y="5258"/>
                  <a:pt x="8030270" y="10516"/>
                </a:cubicBezTo>
                <a:cubicBezTo>
                  <a:pt x="8030270" y="10516"/>
                  <a:pt x="8035108" y="10516"/>
                  <a:pt x="8035108" y="15774"/>
                </a:cubicBezTo>
                <a:cubicBezTo>
                  <a:pt x="8035108" y="15774"/>
                  <a:pt x="8035108" y="15774"/>
                  <a:pt x="8393118" y="404863"/>
                </a:cubicBezTo>
                <a:cubicBezTo>
                  <a:pt x="8407632" y="415379"/>
                  <a:pt x="8407632" y="436411"/>
                  <a:pt x="8393118" y="452185"/>
                </a:cubicBezTo>
                <a:cubicBezTo>
                  <a:pt x="8393118" y="452185"/>
                  <a:pt x="8393118" y="452185"/>
                  <a:pt x="8035108" y="841273"/>
                </a:cubicBezTo>
                <a:cubicBezTo>
                  <a:pt x="8035108" y="841273"/>
                  <a:pt x="8030270" y="841273"/>
                  <a:pt x="8030270" y="846531"/>
                </a:cubicBezTo>
                <a:cubicBezTo>
                  <a:pt x="8025432" y="851789"/>
                  <a:pt x="8015756" y="857047"/>
                  <a:pt x="8006080" y="857047"/>
                </a:cubicBezTo>
                <a:cubicBezTo>
                  <a:pt x="8006080" y="857047"/>
                  <a:pt x="8006080" y="857047"/>
                  <a:pt x="7889742" y="857047"/>
                </a:cubicBezTo>
                <a:lnTo>
                  <a:pt x="7782893" y="857047"/>
                </a:lnTo>
                <a:lnTo>
                  <a:pt x="7776190" y="857047"/>
                </a:lnTo>
                <a:lnTo>
                  <a:pt x="7730315" y="857047"/>
                </a:lnTo>
                <a:lnTo>
                  <a:pt x="7729264" y="857047"/>
                </a:lnTo>
                <a:lnTo>
                  <a:pt x="7601893" y="857047"/>
                </a:lnTo>
                <a:lnTo>
                  <a:pt x="7467477" y="857047"/>
                </a:lnTo>
                <a:lnTo>
                  <a:pt x="7353856" y="857047"/>
                </a:lnTo>
                <a:lnTo>
                  <a:pt x="7075374" y="857047"/>
                </a:lnTo>
                <a:lnTo>
                  <a:pt x="6944929" y="857047"/>
                </a:lnTo>
                <a:lnTo>
                  <a:pt x="6528153" y="857047"/>
                </a:lnTo>
                <a:lnTo>
                  <a:pt x="6334891" y="857047"/>
                </a:lnTo>
                <a:lnTo>
                  <a:pt x="5799962" y="857047"/>
                </a:lnTo>
                <a:cubicBezTo>
                  <a:pt x="5799962" y="857047"/>
                  <a:pt x="5799962" y="857047"/>
                  <a:pt x="5722554" y="857047"/>
                </a:cubicBezTo>
                <a:cubicBezTo>
                  <a:pt x="5722554" y="857047"/>
                  <a:pt x="5722554" y="857047"/>
                  <a:pt x="5648775" y="857047"/>
                </a:cubicBezTo>
                <a:lnTo>
                  <a:pt x="5483520" y="857047"/>
                </a:lnTo>
                <a:lnTo>
                  <a:pt x="5473550" y="857047"/>
                </a:lnTo>
                <a:cubicBezTo>
                  <a:pt x="5390548" y="857047"/>
                  <a:pt x="5279879" y="857047"/>
                  <a:pt x="5132321" y="857047"/>
                </a:cubicBezTo>
                <a:cubicBezTo>
                  <a:pt x="5132321" y="857047"/>
                  <a:pt x="5132321" y="857047"/>
                  <a:pt x="5047108" y="857047"/>
                </a:cubicBezTo>
                <a:lnTo>
                  <a:pt x="4954764" y="857047"/>
                </a:lnTo>
                <a:lnTo>
                  <a:pt x="4930335" y="857047"/>
                </a:lnTo>
                <a:cubicBezTo>
                  <a:pt x="4829342" y="857047"/>
                  <a:pt x="4677853" y="857047"/>
                  <a:pt x="4450619" y="857047"/>
                </a:cubicBezTo>
                <a:lnTo>
                  <a:pt x="4350592" y="857047"/>
                </a:lnTo>
                <a:lnTo>
                  <a:pt x="4335538" y="857047"/>
                </a:lnTo>
                <a:lnTo>
                  <a:pt x="4230161" y="857047"/>
                </a:lnTo>
                <a:lnTo>
                  <a:pt x="4215812" y="857047"/>
                </a:lnTo>
                <a:lnTo>
                  <a:pt x="4115374" y="857047"/>
                </a:lnTo>
                <a:lnTo>
                  <a:pt x="4049804" y="857047"/>
                </a:lnTo>
                <a:lnTo>
                  <a:pt x="3842757" y="857047"/>
                </a:lnTo>
                <a:lnTo>
                  <a:pt x="3614977" y="857047"/>
                </a:lnTo>
                <a:lnTo>
                  <a:pt x="3516436" y="857047"/>
                </a:lnTo>
                <a:cubicBezTo>
                  <a:pt x="3516436" y="857047"/>
                  <a:pt x="3516436" y="857047"/>
                  <a:pt x="3452333" y="857047"/>
                </a:cubicBezTo>
                <a:lnTo>
                  <a:pt x="3311869" y="857047"/>
                </a:lnTo>
                <a:lnTo>
                  <a:pt x="3300088" y="857047"/>
                </a:lnTo>
                <a:lnTo>
                  <a:pt x="3272588" y="857047"/>
                </a:lnTo>
                <a:lnTo>
                  <a:pt x="3179295" y="857047"/>
                </a:lnTo>
                <a:lnTo>
                  <a:pt x="3003610" y="857047"/>
                </a:lnTo>
                <a:lnTo>
                  <a:pt x="2997618" y="857047"/>
                </a:lnTo>
                <a:cubicBezTo>
                  <a:pt x="2683367" y="857047"/>
                  <a:pt x="2054864" y="857047"/>
                  <a:pt x="797860" y="857047"/>
                </a:cubicBezTo>
                <a:cubicBezTo>
                  <a:pt x="797860" y="857047"/>
                  <a:pt x="797860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AB69A-0E01-4272-8F48-DD3A2EDE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8" y="967417"/>
            <a:ext cx="6675215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Unitarian Society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81A62-E59A-4F76-90B8-D2459BC96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78" y="5189400"/>
            <a:ext cx="6692953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dirty="0">
                <a:solidFill>
                  <a:srgbClr val="FEFFFF"/>
                </a:solidFill>
              </a:rPr>
              <a:t>Building on Sierra Blvd., 1959-1960</a:t>
            </a:r>
          </a:p>
        </p:txBody>
      </p:sp>
    </p:spTree>
    <p:extLst>
      <p:ext uri="{BB962C8B-B14F-4D97-AF65-F5344CB8AC3E}">
        <p14:creationId xmlns:p14="http://schemas.microsoft.com/office/powerpoint/2010/main" val="306243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Placeholder 5" descr="A group of people posing for a photo in front of a crowd&#10;&#10;Description generated with very high confidence">
            <a:extLst>
              <a:ext uri="{FF2B5EF4-FFF2-40B4-BE49-F238E27FC236}">
                <a16:creationId xmlns:a16="http://schemas.microsoft.com/office/drawing/2014/main" id="{5C276E43-B71E-49DA-82A7-C47C15DFDF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218" b="16218"/>
          <a:stretch>
            <a:fillRect/>
          </a:stretch>
        </p:blipFill>
        <p:spPr>
          <a:xfrm>
            <a:off x="2589212" y="634963"/>
            <a:ext cx="8915087" cy="3854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B27B7-3AC4-4D52-9AC2-93943A30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First Unitarian Society, Sacramento, California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69DF0-A2D9-44CF-902B-8FE21742A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5598647"/>
            <a:ext cx="8915399" cy="5227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Harvest Dinner, Fall 1961</a:t>
            </a:r>
          </a:p>
        </p:txBody>
      </p:sp>
    </p:spTree>
    <p:extLst>
      <p:ext uri="{BB962C8B-B14F-4D97-AF65-F5344CB8AC3E}">
        <p14:creationId xmlns:p14="http://schemas.microsoft.com/office/powerpoint/2010/main" val="321299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3A06-6E74-43DA-92E1-E9C4405A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Nations Day,1962</a:t>
            </a:r>
          </a:p>
        </p:txBody>
      </p:sp>
      <p:pic>
        <p:nvPicPr>
          <p:cNvPr id="6" name="Picture Placeholder 5" descr="A black sign with white text on a road&#10;&#10;Description generated with high confidence">
            <a:extLst>
              <a:ext uri="{FF2B5EF4-FFF2-40B4-BE49-F238E27FC236}">
                <a16:creationId xmlns:a16="http://schemas.microsoft.com/office/drawing/2014/main" id="{F95CB752-BFE8-4E45-AB72-0CC8181AA0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652" b="19652"/>
          <a:stretch>
            <a:fillRect/>
          </a:stretch>
        </p:blipFill>
        <p:spPr>
          <a:xfrm>
            <a:off x="2138275" y="572335"/>
            <a:ext cx="9516310" cy="41148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E3E05-A62E-410D-8523-DED18B493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Unitarian Society of Sacramento</a:t>
            </a:r>
          </a:p>
        </p:txBody>
      </p:sp>
    </p:spTree>
    <p:extLst>
      <p:ext uri="{BB962C8B-B14F-4D97-AF65-F5344CB8AC3E}">
        <p14:creationId xmlns:p14="http://schemas.microsoft.com/office/powerpoint/2010/main" val="179689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F4C104D-5F30-4811-9376-566B26E471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15E34B-5D02-4E01-A936-E8E1C0AB6F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person in a white room&#10;&#10;Description generated with high confidence">
            <a:extLst>
              <a:ext uri="{FF2B5EF4-FFF2-40B4-BE49-F238E27FC236}">
                <a16:creationId xmlns:a16="http://schemas.microsoft.com/office/drawing/2014/main" id="{A39B6961-B9B6-43CC-9E65-2D8C2343F0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2505" t="19652" r="14275" b="27406"/>
          <a:stretch/>
        </p:blipFill>
        <p:spPr>
          <a:xfrm>
            <a:off x="4619543" y="1191988"/>
            <a:ext cx="6953577" cy="4148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F8B87C-FBE5-4387-A4BF-3830DD1B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2780040"/>
            <a:ext cx="3650279" cy="65791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200" b="1" dirty="0"/>
              <a:t>Welcome Table, 1960s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8168B-A34C-40D1-9AAC-BC331444D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533" y="1289197"/>
            <a:ext cx="3650278" cy="114768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1" dirty="0"/>
              <a:t>Unitarian Society</a:t>
            </a:r>
          </a:p>
          <a:p>
            <a:r>
              <a:rPr lang="en-US" sz="2400" b="1" dirty="0"/>
              <a:t>of Sacramento</a:t>
            </a:r>
          </a:p>
        </p:txBody>
      </p:sp>
    </p:spTree>
    <p:extLst>
      <p:ext uri="{BB962C8B-B14F-4D97-AF65-F5344CB8AC3E}">
        <p14:creationId xmlns:p14="http://schemas.microsoft.com/office/powerpoint/2010/main" val="339270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picture containing text, building, photo, person&#10;&#10;Description generated with high confidence">
            <a:extLst>
              <a:ext uri="{FF2B5EF4-FFF2-40B4-BE49-F238E27FC236}">
                <a16:creationId xmlns:a16="http://schemas.microsoft.com/office/drawing/2014/main" id="{09A02145-8ABA-4A10-BB0B-82C0A4F345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962" r="19599"/>
          <a:stretch/>
        </p:blipFill>
        <p:spPr>
          <a:xfrm rot="16200000">
            <a:off x="4981519" y="-357228"/>
            <a:ext cx="6848504" cy="7572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CBD11-CDD1-41DE-8F35-51A02227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/>
              <a:t>UUSS and Congregation B’nai Israel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61A9B-B176-4E7F-88E5-F9A263419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575043"/>
            <a:ext cx="3650278" cy="331781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000" dirty="0"/>
              <a:t>Annual Interfaith Dinner</a:t>
            </a:r>
          </a:p>
          <a:p>
            <a:pPr>
              <a:buFont typeface="Wingdings 3" charset="2"/>
              <a:buChar char=""/>
            </a:pPr>
            <a:r>
              <a:rPr lang="en-US" sz="2000" dirty="0"/>
              <a:t>Congregation B’nai Israel’s production of </a:t>
            </a:r>
            <a:r>
              <a:rPr lang="en-US" sz="2000" i="1" dirty="0"/>
              <a:t>Joseph and the Amazing Technicolor Dreamcoat</a:t>
            </a:r>
          </a:p>
          <a:p>
            <a:pPr>
              <a:buFont typeface="Wingdings 3" charset="2"/>
              <a:buChar char=""/>
            </a:pPr>
            <a:r>
              <a:rPr lang="en-US" sz="2000" dirty="0"/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3984770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BC7D22A-3C31-4046-A4DD-443AA6A6D3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8D5C6AE-ED4F-4CBA-A76C-9B5FB0DB0B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41ED80F9-2570-4956-B71C-46595B604F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7C5A4893-9CCD-46F0-98BD-3FECFB7A533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B589D522-7164-489B-A975-33CA327F48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B4F85399-8692-43F0-85D1-67ED7CB40C9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B53E62C1-3FF0-40F9-ADBB-08E0BFBC58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FF121ACB-BC0C-4DFA-B382-25B79E7849A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A58394D9-3789-4BEA-A789-FEA079072B4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E1BAAD7A-4A6B-4557-BFDD-0F30D8E9AE4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5B105CAF-1476-4DB5-AB48-0840BB2575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7D1B070A-B475-4F8E-BCA1-FDF0346E77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192B1344-7B9B-4BC9-B560-D3EC9ECDD8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29C35314-956E-4521-9A13-980A05FCCB4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A59AA7-650F-4999-9CA5-37665428972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D46E80DF-1070-4942-8D8C-68B2687898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4EC4F99E-13A3-4C47-B6BE-5A3F5EB21CA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45E840C0-D999-43D6-B94B-C7CBCAC9E7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10685953-9653-4CA1-8B8A-96E8B6CEC18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09D300D0-C755-4A21-8A66-E7C43DB5BC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67F70228-CC75-473D-9220-52CFBB91C72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DD04006F-1DA1-4640-8CB4-F36CB441EFD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BB29BE4A-FA75-43BE-B406-32F311B4CA1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EDC9D240-B519-46A8-9E00-9F11AF02ED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F6F6A2F8-D301-4B55-8AF7-F6B6ECC128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364CB1D7-4A03-4305-86B4-9BF39D906D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F6AB9314-140A-41AE-BC1C-1EE29670F7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51268182-6E4D-42DF-81E8-EF1F829BCE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33">
            <a:extLst>
              <a:ext uri="{FF2B5EF4-FFF2-40B4-BE49-F238E27FC236}">
                <a16:creationId xmlns:a16="http://schemas.microsoft.com/office/drawing/2014/main" id="{6292912F-F5FC-4001-9EA1-927D886F6F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" name="Picture Placeholder 9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7855ACAF-74B1-48C8-AB9F-6D6166759B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5687" b="2"/>
          <a:stretch/>
        </p:blipFill>
        <p:spPr>
          <a:xfrm rot="5400000">
            <a:off x="-378798" y="378799"/>
            <a:ext cx="6858000" cy="6100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66E0FC-7EAE-46AC-B5EB-35EC76A7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935647"/>
            <a:ext cx="3181597" cy="20084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Cookbook published in 1890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302C8-B719-4758-89FA-C7C672E3F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4602" y="3437953"/>
            <a:ext cx="3181598" cy="2465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“Approved by the Ladies of the Unitarian Society”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Currently archived in the California State Library</a:t>
            </a:r>
          </a:p>
        </p:txBody>
      </p:sp>
    </p:spTree>
    <p:extLst>
      <p:ext uri="{BB962C8B-B14F-4D97-AF65-F5344CB8AC3E}">
        <p14:creationId xmlns:p14="http://schemas.microsoft.com/office/powerpoint/2010/main" val="13884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group of people sitting in front of a crowd&#10;&#10;Description generated with very high confidence">
            <a:extLst>
              <a:ext uri="{FF2B5EF4-FFF2-40B4-BE49-F238E27FC236}">
                <a16:creationId xmlns:a16="http://schemas.microsoft.com/office/drawing/2014/main" id="{295DA0D3-EE6F-4013-9475-D2087E17C5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865" t="7979" r="9108" b="24165"/>
          <a:stretch/>
        </p:blipFill>
        <p:spPr>
          <a:xfrm>
            <a:off x="4904566" y="1215527"/>
            <a:ext cx="6923232" cy="4647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EBD6A-9C0A-40F1-B8B5-8E3F0A73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26" y="857364"/>
            <a:ext cx="3325777" cy="10476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UUSS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42472-67A5-4872-BBF2-F0D993509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400" dirty="0"/>
              <a:t>Sunday Service</a:t>
            </a:r>
          </a:p>
          <a:p>
            <a:pPr>
              <a:buFont typeface="Wingdings 3" charset="2"/>
              <a:buChar char=""/>
            </a:pPr>
            <a:r>
              <a:rPr lang="en-US" sz="2400" dirty="0"/>
              <a:t>2425 Sierra Boulevard</a:t>
            </a:r>
          </a:p>
          <a:p>
            <a:pPr>
              <a:buFont typeface="Wingdings 3" charset="2"/>
              <a:buChar char=""/>
            </a:pPr>
            <a:r>
              <a:rPr lang="en-US" sz="2400" dirty="0"/>
              <a:t>1981</a:t>
            </a:r>
          </a:p>
        </p:txBody>
      </p:sp>
    </p:spTree>
    <p:extLst>
      <p:ext uri="{BB962C8B-B14F-4D97-AF65-F5344CB8AC3E}">
        <p14:creationId xmlns:p14="http://schemas.microsoft.com/office/powerpoint/2010/main" val="1300781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B9870-35BE-49E9-BAF9-5264DC510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A white sign with black text&#10;&#10;Description generated with very high confidence">
            <a:extLst>
              <a:ext uri="{FF2B5EF4-FFF2-40B4-BE49-F238E27FC236}">
                <a16:creationId xmlns:a16="http://schemas.microsoft.com/office/drawing/2014/main" id="{2C0D4D91-AF50-41DC-94E7-612B62F243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744" t="19652" r="9478" b="19652"/>
          <a:stretch/>
        </p:blipFill>
        <p:spPr>
          <a:xfrm>
            <a:off x="2589213" y="429578"/>
            <a:ext cx="8310978" cy="493776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A3532-EA20-4509-A95C-F5CC8C5DB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5761972"/>
            <a:ext cx="8915400" cy="566738"/>
          </a:xfrm>
        </p:spPr>
        <p:txBody>
          <a:bodyPr>
            <a:noAutofit/>
          </a:bodyPr>
          <a:lstStyle/>
          <a:p>
            <a:r>
              <a:rPr lang="en-US" sz="2800" dirty="0"/>
              <a:t>Peace Fair, 1981</a:t>
            </a:r>
          </a:p>
        </p:txBody>
      </p:sp>
    </p:spTree>
    <p:extLst>
      <p:ext uri="{BB962C8B-B14F-4D97-AF65-F5344CB8AC3E}">
        <p14:creationId xmlns:p14="http://schemas.microsoft.com/office/powerpoint/2010/main" val="271589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53130-8847-48F9-8D49-37C79E89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5260932"/>
            <a:ext cx="8915400" cy="962102"/>
          </a:xfrm>
        </p:spPr>
        <p:txBody>
          <a:bodyPr>
            <a:normAutofit/>
          </a:bodyPr>
          <a:lstStyle/>
          <a:p>
            <a:r>
              <a:rPr lang="en-US" dirty="0"/>
              <a:t>UUSS Fifty-Year Members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7A71E99-675D-4783-A746-FE884F33D6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652" b="19652"/>
          <a:stretch>
            <a:fillRect/>
          </a:stretch>
        </p:blipFill>
        <p:spPr>
          <a:xfrm>
            <a:off x="1424556" y="634966"/>
            <a:ext cx="10362206" cy="448056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D8E33-C664-461B-B419-EC03BC1D4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5857875"/>
            <a:ext cx="8915400" cy="657225"/>
          </a:xfrm>
        </p:spPr>
        <p:txBody>
          <a:bodyPr>
            <a:normAutofit/>
          </a:bodyPr>
          <a:lstStyle/>
          <a:p>
            <a:r>
              <a:rPr lang="en-US" sz="2000" dirty="0"/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127914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6E62-D292-4ADB-A902-6AA14FF2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1060450"/>
          </a:xfrm>
        </p:spPr>
        <p:txBody>
          <a:bodyPr/>
          <a:lstStyle/>
          <a:p>
            <a:r>
              <a:rPr lang="en-US" dirty="0"/>
              <a:t>UUSS Fifty-Year Members</a:t>
            </a:r>
          </a:p>
        </p:txBody>
      </p:sp>
      <p:pic>
        <p:nvPicPr>
          <p:cNvPr id="6" name="Picture Placeholder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50B7897D-A53A-4A82-B824-3BF8EF4B94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652" b="19652"/>
          <a:stretch>
            <a:fillRect/>
          </a:stretch>
        </p:blipFill>
        <p:spPr>
          <a:xfrm>
            <a:off x="1776829" y="877729"/>
            <a:ext cx="9727784" cy="420624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08189-CB87-4E4D-86F2-32A3690A1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5861050"/>
            <a:ext cx="8915400" cy="311150"/>
          </a:xfrm>
        </p:spPr>
        <p:txBody>
          <a:bodyPr>
            <a:noAutofit/>
          </a:bodyPr>
          <a:lstStyle/>
          <a:p>
            <a:r>
              <a:rPr lang="en-US" sz="2000" dirty="0"/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317136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person holding a baby&#10;&#10;Description generated with high confidence">
            <a:extLst>
              <a:ext uri="{FF2B5EF4-FFF2-40B4-BE49-F238E27FC236}">
                <a16:creationId xmlns:a16="http://schemas.microsoft.com/office/drawing/2014/main" id="{BF74BB13-A2B6-4187-A0D8-DF7AEA6360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4372" r="11190"/>
          <a:stretch/>
        </p:blipFill>
        <p:spPr>
          <a:xfrm rot="16200000">
            <a:off x="5002322" y="-341479"/>
            <a:ext cx="6848504" cy="7572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6DEC4E-07FD-44ED-AE98-4464CAB8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/>
              <a:t>Unitarian Universalist Society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7BAB7-1066-4C9A-AEED-337941C7C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3020215"/>
            <a:ext cx="3650278" cy="15989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000" dirty="0"/>
              <a:t>Some past presidents</a:t>
            </a:r>
          </a:p>
          <a:p>
            <a:pPr>
              <a:buFont typeface="Wingdings 3" charset="2"/>
              <a:buChar char=""/>
            </a:pPr>
            <a:r>
              <a:rPr lang="en-US" sz="2000" dirty="0"/>
              <a:t>July 2005</a:t>
            </a:r>
          </a:p>
        </p:txBody>
      </p:sp>
    </p:spTree>
    <p:extLst>
      <p:ext uri="{BB962C8B-B14F-4D97-AF65-F5344CB8AC3E}">
        <p14:creationId xmlns:p14="http://schemas.microsoft.com/office/powerpoint/2010/main" val="2153399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32D3-3AED-48AA-90E2-6ED1250B4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Unitarian Universalist Society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9CEAE-9FCA-45E2-9F8F-3C12DB9DB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5549976"/>
            <a:ext cx="8915400" cy="566738"/>
          </a:xfrm>
        </p:spPr>
        <p:txBody>
          <a:bodyPr/>
          <a:lstStyle/>
          <a:p>
            <a:r>
              <a:rPr lang="en-US" sz="2000" dirty="0"/>
              <a:t>Renovation dedicated in 2014</a:t>
            </a: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1F94FC0-4084-4220-AA3A-AEEA5B1467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072" b="1107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2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CF022-E170-4D0B-AF96-71464A36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Sacramento Unitarian Society, 1922</a:t>
            </a:r>
          </a:p>
        </p:txBody>
      </p:sp>
      <p:pic>
        <p:nvPicPr>
          <p:cNvPr id="6" name="Picture Placeholder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2C29C0E2-ED41-47AE-BBF2-822EA79289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489" b="2048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2DBFF-8AEC-44A1-BD71-E119474C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Rev. Berkley Blake and wife, front row right</a:t>
            </a:r>
          </a:p>
        </p:txBody>
      </p:sp>
    </p:spTree>
    <p:extLst>
      <p:ext uri="{BB962C8B-B14F-4D97-AF65-F5344CB8AC3E}">
        <p14:creationId xmlns:p14="http://schemas.microsoft.com/office/powerpoint/2010/main" val="199312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93A9-36EE-4A06-8817-1F7AC0310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718" y="4800600"/>
            <a:ext cx="8915400" cy="566738"/>
          </a:xfrm>
        </p:spPr>
        <p:txBody>
          <a:bodyPr/>
          <a:lstStyle/>
          <a:p>
            <a:r>
              <a:rPr lang="en-US" dirty="0"/>
              <a:t>Rev. Robert Withington, First Unitarian, Sacramento</a:t>
            </a:r>
          </a:p>
        </p:txBody>
      </p:sp>
      <p:pic>
        <p:nvPicPr>
          <p:cNvPr id="6" name="Picture Placeholder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5D4D9CC3-4BE7-4453-A66D-256242E29C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106" t="19652" r="5196" b="19652"/>
          <a:stretch/>
        </p:blipFill>
        <p:spPr>
          <a:xfrm>
            <a:off x="3586580" y="634965"/>
            <a:ext cx="7421732" cy="385497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28E0B-1590-4C9C-B53A-E7E30970D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1932</a:t>
            </a:r>
          </a:p>
        </p:txBody>
      </p:sp>
    </p:spTree>
    <p:extLst>
      <p:ext uri="{BB962C8B-B14F-4D97-AF65-F5344CB8AC3E}">
        <p14:creationId xmlns:p14="http://schemas.microsoft.com/office/powerpoint/2010/main" val="421072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166BF9EE-F7AC-4FA5-AC7E-001B3A642F7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7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312DBA5-56D8-42B2-BA94-28168C2A670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996130F-9AB5-4DE9-8574-3AF891C5C1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7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A692209D-B607-46C3-8560-07AF722916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tree in front of a house&#10;&#10;Description generated with very high confidence">
            <a:extLst>
              <a:ext uri="{FF2B5EF4-FFF2-40B4-BE49-F238E27FC236}">
                <a16:creationId xmlns:a16="http://schemas.microsoft.com/office/drawing/2014/main" id="{EE054D44-CC61-4D56-8F13-0DB21688CB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587994" y="1211703"/>
            <a:ext cx="5640502" cy="4441895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94874638-CF15-4908-BC4B-4908744D0B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3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2D0E1-A57E-45AE-B2C3-905481243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First Unitarian Church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7DE05-C6F8-4205-8304-E1A7FF4A9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79" y="5189400"/>
            <a:ext cx="3778870" cy="54426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EFFFF"/>
                </a:solidFill>
              </a:rPr>
              <a:t>27th Street, between N and O; built in 1915</a:t>
            </a:r>
          </a:p>
        </p:txBody>
      </p:sp>
    </p:spTree>
    <p:extLst>
      <p:ext uri="{BB962C8B-B14F-4D97-AF65-F5344CB8AC3E}">
        <p14:creationId xmlns:p14="http://schemas.microsoft.com/office/powerpoint/2010/main" val="187401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692209D-B607-46C3-8560-07AF722916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black and white photo of a house&#10;&#10;Description generated with very high confidence">
            <a:extLst>
              <a:ext uri="{FF2B5EF4-FFF2-40B4-BE49-F238E27FC236}">
                <a16:creationId xmlns:a16="http://schemas.microsoft.com/office/drawing/2014/main" id="{A8EC840D-3C96-45B8-8CE3-446A86C260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446" t="19652" r="14395" b="22534"/>
          <a:stretch/>
        </p:blipFill>
        <p:spPr>
          <a:xfrm>
            <a:off x="5229435" y="1257480"/>
            <a:ext cx="6412274" cy="393192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4874638-CF15-4908-BC4B-4908744D0B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54A7B2-F3F1-47F0-A161-52DFC65F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First Unitarian Society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E4F7C-0B70-4B3A-BFAC-A7FBF6123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79" y="5189400"/>
            <a:ext cx="3778870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EFFFF"/>
                </a:solidFill>
              </a:rPr>
              <a:t>Interior, 1415 27</a:t>
            </a:r>
            <a:r>
              <a:rPr lang="en-US" sz="2000" baseline="30000" dirty="0">
                <a:solidFill>
                  <a:srgbClr val="FEFFFF"/>
                </a:solidFill>
              </a:rPr>
              <a:t>th</a:t>
            </a:r>
            <a:r>
              <a:rPr lang="en-US" sz="2000" dirty="0">
                <a:solidFill>
                  <a:srgbClr val="FEFFFF"/>
                </a:solidFill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191103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A94DED7-0A28-4AD9-8747-E941132250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F175609-91A3-416E-BC3D-7548FDE029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Placeholder 5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07495611-3470-4D85-ADCC-042F0FDB66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8658" t="7551" r="1" b="1541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A3B0D54-9DF0-4FF8-A0AA-B4234DF358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4B321B-7D47-46EA-AB31-EF1AFA9C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1795849"/>
            <a:ext cx="3778870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First Unitarian Church of Sacramento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A9739-5B87-4FED-AB8D-A6AFC350D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79" y="5189400"/>
            <a:ext cx="3778870" cy="5442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solidFill>
                  <a:srgbClr val="FEFFFF"/>
                </a:solidFill>
              </a:rPr>
              <a:t>Unitarian Society Bookshop, 1950s</a:t>
            </a:r>
          </a:p>
        </p:txBody>
      </p:sp>
    </p:spTree>
    <p:extLst>
      <p:ext uri="{BB962C8B-B14F-4D97-AF65-F5344CB8AC3E}">
        <p14:creationId xmlns:p14="http://schemas.microsoft.com/office/powerpoint/2010/main" val="402923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1A44C337-3893-4B29-A265-B1329150B6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1E0B358-1267-4844-8B3D-B7A279B4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87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6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7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F44CA9C-80E8-44E1-A79C-D6EBFC73BCA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A5CD610-ED7C-4CED-A9A1-174432C88A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6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5" descr="A picture containing building, wall, indoor&#10;&#10;Description generated with high confidence">
            <a:extLst>
              <a:ext uri="{FF2B5EF4-FFF2-40B4-BE49-F238E27FC236}">
                <a16:creationId xmlns:a16="http://schemas.microsoft.com/office/drawing/2014/main" id="{55BD839B-1B73-4370-A588-69E14E67A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190" t="1367" r="3314" b="3017"/>
          <a:stretch/>
        </p:blipFill>
        <p:spPr>
          <a:xfrm rot="16200000">
            <a:off x="-803607" y="1030652"/>
            <a:ext cx="6275197" cy="4671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1720E-2FFA-4456-8AA6-866529BB0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June 18, 1950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5C5AD-0FF5-46DC-9E6B-61585B6E0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8191" y="2133600"/>
            <a:ext cx="5066419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800" dirty="0"/>
              <a:t>Dedication of annex to Sunday School cottage, at 1415 27</a:t>
            </a:r>
            <a:r>
              <a:rPr lang="en-US" sz="2800" baseline="30000" dirty="0"/>
              <a:t>th</a:t>
            </a:r>
            <a:r>
              <a:rPr lang="en-US" sz="2800" dirty="0"/>
              <a:t> Street church</a:t>
            </a:r>
          </a:p>
          <a:p>
            <a:pPr>
              <a:buFont typeface="Wingdings 3" charset="2"/>
              <a:buChar char="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479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335</TotalTime>
  <Words>354</Words>
  <Application>Microsoft Office PowerPoint</Application>
  <PresentationFormat>Widescreen</PresentationFormat>
  <Paragraphs>96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Century Gothic</vt:lpstr>
      <vt:lpstr>Wingdings 3</vt:lpstr>
      <vt:lpstr>Wisp</vt:lpstr>
      <vt:lpstr>Unitarian Universalist Society of Sacramento</vt:lpstr>
      <vt:lpstr>First Unitarian Church of Sacramento</vt:lpstr>
      <vt:lpstr>Cookbook published in 1890</vt:lpstr>
      <vt:lpstr>Sacramento Unitarian Society, 1922</vt:lpstr>
      <vt:lpstr>Rev. Robert Withington, First Unitarian, Sacramento</vt:lpstr>
      <vt:lpstr>First Unitarian Church of Sacramento</vt:lpstr>
      <vt:lpstr>First Unitarian Society of Sacramento</vt:lpstr>
      <vt:lpstr>First Unitarian Church of Sacramento</vt:lpstr>
      <vt:lpstr>June 18, 1950</vt:lpstr>
      <vt:lpstr>Religious Education</vt:lpstr>
      <vt:lpstr>Religious Education</vt:lpstr>
      <vt:lpstr>Religious Education</vt:lpstr>
      <vt:lpstr>Sunday School</vt:lpstr>
      <vt:lpstr>Church Building Drive</vt:lpstr>
      <vt:lpstr>Church Master Plan</vt:lpstr>
      <vt:lpstr>Site of UUSS</vt:lpstr>
      <vt:lpstr>Unitarian Society of Sacramento</vt:lpstr>
      <vt:lpstr>Unitarian Society of Sacramento</vt:lpstr>
      <vt:lpstr>Unitarian Society of Sacramento</vt:lpstr>
      <vt:lpstr>PowerPoint Presentation</vt:lpstr>
      <vt:lpstr>Unitarian Society of Sacramento</vt:lpstr>
      <vt:lpstr>Unitarian Society of Sacramento</vt:lpstr>
      <vt:lpstr>Unitarian Society of Sacramento</vt:lpstr>
      <vt:lpstr>Unitarian Society of Sacramento</vt:lpstr>
      <vt:lpstr>Unitarian Society of Sacramento</vt:lpstr>
      <vt:lpstr>First Unitarian Society, Sacramento, California</vt:lpstr>
      <vt:lpstr>United Nations Day,1962</vt:lpstr>
      <vt:lpstr>Welcome Table, 1960s </vt:lpstr>
      <vt:lpstr>UUSS and Congregation B’nai Israel</vt:lpstr>
      <vt:lpstr>UUSS</vt:lpstr>
      <vt:lpstr>PowerPoint Presentation</vt:lpstr>
      <vt:lpstr>UUSS Fifty-Year Members </vt:lpstr>
      <vt:lpstr>UUSS Fifty-Year Members</vt:lpstr>
      <vt:lpstr>Unitarian Universalist Society of Sacramento</vt:lpstr>
      <vt:lpstr>Unitarian Universalist Society of Sacramento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Unitarian Universalist Society of Sacramento</dc:title>
  <dc:creator>Sandra Navarro</dc:creator>
  <cp:lastModifiedBy>Sandra Navarro</cp:lastModifiedBy>
  <cp:revision>84</cp:revision>
  <cp:lastPrinted>2018-02-11T16:05:07Z</cp:lastPrinted>
  <dcterms:created xsi:type="dcterms:W3CDTF">2017-11-29T01:30:45Z</dcterms:created>
  <dcterms:modified xsi:type="dcterms:W3CDTF">2018-02-22T18:57:09Z</dcterms:modified>
</cp:coreProperties>
</file>